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sldIdLst>
    <p:sldId id="256" r:id="rId4"/>
    <p:sldId id="261" r:id="rId5"/>
    <p:sldId id="301" r:id="rId6"/>
    <p:sldId id="288" r:id="rId7"/>
    <p:sldId id="265" r:id="rId8"/>
    <p:sldId id="302" r:id="rId9"/>
    <p:sldId id="281" r:id="rId10"/>
    <p:sldId id="296" r:id="rId11"/>
    <p:sldId id="306" r:id="rId12"/>
    <p:sldId id="287" r:id="rId13"/>
    <p:sldId id="303" r:id="rId14"/>
    <p:sldId id="300" r:id="rId15"/>
    <p:sldId id="299" r:id="rId16"/>
    <p:sldId id="304" r:id="rId17"/>
    <p:sldId id="307" r:id="rId18"/>
    <p:sldId id="308" r:id="rId19"/>
    <p:sldId id="309" r:id="rId20"/>
    <p:sldId id="310" r:id="rId21"/>
    <p:sldId id="305" r:id="rId22"/>
    <p:sldId id="270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1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63-4FBC-BC40-591DDC40A9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63-4FBC-BC40-591DDC40A9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6-2263-4FBC-BC40-591DDC40A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8B2D9-5CCB-4FE4-AEEC-8843940852B9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E9F30-A536-496E-9F19-827B21B0D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9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E9F30-A536-496E-9F19-827B21B0DB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1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D0F8AD9-A4A3-420A-ADE3-AD27E8A939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3147815"/>
            <a:ext cx="5039544" cy="108012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661144E-472A-4AA8-9346-9E33770FB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4227934"/>
            <a:ext cx="5039401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pic>
        <p:nvPicPr>
          <p:cNvPr id="1026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0" y="987135"/>
            <a:ext cx="3882340" cy="33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343350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096000" y="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096000" y="343350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192000" y="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192000" y="3433500"/>
            <a:ext cx="295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6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2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0"/>
            <a:ext cx="4499992" cy="3075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499992" cy="3075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174521"/>
            <a:ext cx="9144000" cy="19689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88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2682" y="1268068"/>
            <a:ext cx="1944216" cy="3607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592393" y="1275382"/>
            <a:ext cx="1944216" cy="2405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02104" y="1275382"/>
            <a:ext cx="1944216" cy="154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11815" y="1275382"/>
            <a:ext cx="1944216" cy="36006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592393" y="3733289"/>
            <a:ext cx="1944000" cy="11427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602104" y="2862780"/>
            <a:ext cx="1944000" cy="2013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12347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699542"/>
            <a:ext cx="69847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5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5" y="123478"/>
            <a:ext cx="127914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0" y="171184"/>
            <a:ext cx="216024" cy="80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72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456705" y="1460555"/>
            <a:ext cx="2232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704000" y="3703500"/>
            <a:ext cx="14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92783" y="9610"/>
            <a:ext cx="14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527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715766"/>
            <a:ext cx="9144000" cy="2427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191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001718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919477"/>
            <a:ext cx="9144000" cy="173239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3970216" y="1342704"/>
            <a:ext cx="1177848" cy="1177848"/>
          </a:xfrm>
          <a:prstGeom prst="ellipse">
            <a:avLst/>
          </a:prstGeom>
          <a:solidFill>
            <a:schemeClr val="accent2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94536"/>
            <a:ext cx="9144000" cy="4735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6811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3651870"/>
            <a:ext cx="9144000" cy="108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907416" y="339502"/>
            <a:ext cx="3320768" cy="4464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07416" y="3468997"/>
            <a:ext cx="3320768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07268" y="4045061"/>
            <a:ext cx="332076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92" y="995858"/>
            <a:ext cx="2418636" cy="20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/>
          <p:cNvSpPr/>
          <p:nvPr userDrawn="1"/>
        </p:nvSpPr>
        <p:spPr>
          <a:xfrm rot="10800000">
            <a:off x="7763323" y="0"/>
            <a:ext cx="1380677" cy="51435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 userDrawn="1"/>
        </p:nvSpPr>
        <p:spPr>
          <a:xfrm>
            <a:off x="0" y="0"/>
            <a:ext cx="1380677" cy="51435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380677" y="987574"/>
            <a:ext cx="7295779" cy="37444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6" y="731346"/>
            <a:ext cx="1966918" cy="1691484"/>
          </a:xfrm>
          <a:prstGeom prst="rect">
            <a:avLst/>
          </a:prstGeom>
          <a:noFill/>
          <a:scene3d>
            <a:camera prst="orthographicFront">
              <a:rot lat="0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2347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699542"/>
            <a:ext cx="69847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5" y="123478"/>
            <a:ext cx="127914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71184"/>
            <a:ext cx="216024" cy="80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48" y="555526"/>
            <a:ext cx="7128793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03648" y="1131590"/>
            <a:ext cx="712879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7849" y="411510"/>
            <a:ext cx="7758608" cy="4320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3" y="190171"/>
            <a:ext cx="1597115" cy="13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07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45036" y="987574"/>
            <a:ext cx="2880320" cy="3672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58632" y="987574"/>
            <a:ext cx="2880320" cy="367240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02448" y="555526"/>
            <a:ext cx="1440160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16044" y="555526"/>
            <a:ext cx="1440160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804" y="1131590"/>
            <a:ext cx="4608512" cy="234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27584" y="1428248"/>
            <a:ext cx="2209529" cy="1633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33" y="1314908"/>
            <a:ext cx="2880320" cy="25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29573" y="1428248"/>
            <a:ext cx="2646122" cy="160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9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774" y="1334106"/>
            <a:ext cx="1728192" cy="20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085002" y="1428248"/>
            <a:ext cx="996682" cy="1539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2347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699542"/>
            <a:ext cx="69847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8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5" y="123478"/>
            <a:ext cx="127914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0" y="171184"/>
            <a:ext cx="216024" cy="80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76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34" y="1419622"/>
            <a:ext cx="309205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34924" y="1553997"/>
            <a:ext cx="1783249" cy="2754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2347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699542"/>
            <a:ext cx="69847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9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5" y="123478"/>
            <a:ext cx="127914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71184"/>
            <a:ext cx="216024" cy="80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12236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906464" y="1317956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47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6" r:id="rId15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707904" y="3147814"/>
            <a:ext cx="5039544" cy="10801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err="1" smtClean="0">
                <a:ea typeface="맑은 고딕" pitchFamily="50" charset="-127"/>
              </a:rPr>
              <a:t>MedPortal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o-MD" altLang="ko-KR" b="1" dirty="0" smtClean="0"/>
              <a:t>Iordache-Țiroiu Roland</a:t>
            </a:r>
            <a:endParaRPr lang="en-US" altLang="ko-KR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o-MD" altLang="ko-KR" b="1" dirty="0" smtClean="0"/>
              <a:t>Coordonator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Drd</a:t>
            </a:r>
            <a:r>
              <a:rPr lang="en-US" altLang="ko-KR" b="1" dirty="0" smtClean="0"/>
              <a:t>. Florin </a:t>
            </a:r>
            <a:r>
              <a:rPr lang="en-US" altLang="ko-KR" b="1" dirty="0" err="1" smtClean="0"/>
              <a:t>Olariu</a:t>
            </a:r>
            <a:endParaRPr lang="en-US" altLang="ko-K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92" y="123478"/>
            <a:ext cx="1205413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99597"/>
              </p:ext>
            </p:extLst>
          </p:nvPr>
        </p:nvGraphicFramePr>
        <p:xfrm>
          <a:off x="541264" y="1491630"/>
          <a:ext cx="8090634" cy="2862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905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ro-MD" altLang="ko-KR" sz="1400" dirty="0" smtClean="0">
                          <a:latin typeface="+mn-lt"/>
                          <a:cs typeface="Arial" pitchFamily="34" charset="0"/>
                        </a:rPr>
                        <a:t>Tip metrică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b="0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MD" altLang="ko-KR" sz="1400" dirty="0" smtClean="0">
                          <a:latin typeface="+mn-lt"/>
                          <a:cs typeface="Arial" pitchFamily="34" charset="0"/>
                        </a:rPr>
                        <a:t>Rezultat</a:t>
                      </a:r>
                      <a:endParaRPr lang="en-US" altLang="ko-KR" sz="1400" dirty="0"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b="0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ro-MD" altLang="ko-KR" sz="1200" dirty="0" smtClean="0">
                          <a:latin typeface="+mn-lt"/>
                          <a:cs typeface="Arial" pitchFamily="34" charset="0"/>
                        </a:rPr>
                        <a:t>Accuracy</a:t>
                      </a:r>
                      <a:endParaRPr lang="ko-KR" altLang="en-US" sz="1200" dirty="0">
                        <a:solidFill>
                          <a:srgbClr val="1C7DE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ro-MD" altLang="ko-KR" sz="4000" b="1" dirty="0" smtClean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96.6</a:t>
                      </a:r>
                      <a:r>
                        <a:rPr lang="en-US" altLang="ko-KR" sz="4000" b="1" dirty="0" smtClean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%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MD" altLang="ko-KR" sz="1200" dirty="0" smtClean="0">
                          <a:latin typeface="+mn-lt"/>
                          <a:cs typeface="Arial" pitchFamily="34" charset="0"/>
                        </a:rPr>
                        <a:t>Negative precision</a:t>
                      </a:r>
                      <a:endParaRPr lang="ko-KR" altLang="en-US" sz="1200" dirty="0">
                        <a:solidFill>
                          <a:srgbClr val="1C7DE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ro-MD" altLang="ko-KR" sz="4000" b="1" dirty="0" smtClean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97.7</a:t>
                      </a:r>
                      <a:r>
                        <a:rPr lang="en-US" altLang="ko-KR" sz="4000" b="1" dirty="0" smtClean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%</a:t>
                      </a:r>
                      <a:endParaRPr lang="ko-KR" altLang="en-US" sz="4000" b="1" dirty="0">
                        <a:solidFill>
                          <a:schemeClr val="accent5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ro-MD" altLang="ko-KR" sz="1200" dirty="0" smtClean="0">
                          <a:latin typeface="+mn-lt"/>
                          <a:cs typeface="Arial" pitchFamily="34" charset="0"/>
                        </a:rPr>
                        <a:t>Positive precision</a:t>
                      </a:r>
                      <a:endParaRPr lang="ko-KR" altLang="en-US" sz="1200" dirty="0">
                        <a:solidFill>
                          <a:srgbClr val="1C7DE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ro-MD" altLang="ko-KR" sz="4000" b="1" dirty="0" smtClean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93.3</a:t>
                      </a:r>
                      <a:r>
                        <a:rPr lang="en-US" altLang="ko-KR" sz="4000" b="1" dirty="0" smtClean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%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67494"/>
            <a:ext cx="6984776" cy="576064"/>
          </a:xfrm>
        </p:spPr>
        <p:txBody>
          <a:bodyPr/>
          <a:lstStyle/>
          <a:p>
            <a:r>
              <a:rPr lang="ro-MD" altLang="ko-KR" dirty="0" smtClean="0"/>
              <a:t>Metrici rezultate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585682" y="2319244"/>
            <a:ext cx="524091" cy="524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81354" y="3036129"/>
            <a:ext cx="524091" cy="5240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544209" y="3741296"/>
            <a:ext cx="524091" cy="524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54" y="242041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154" y="3125578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28" y="3827570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85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dirty="0" smtClean="0"/>
              <a:t>Arhitectură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69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altLang="ko-KR" dirty="0" smtClean="0"/>
              <a:t>Vă mulțumesc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64" y="267494"/>
            <a:ext cx="496867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altLang="ko-KR" dirty="0" smtClean="0"/>
              <a:t>Vă mulțumesc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23478"/>
            <a:ext cx="525658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dirty="0" smtClean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54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15</a:t>
            </a:r>
            <a:endParaRPr lang="en-US" sz="1200" dirty="0"/>
          </a:p>
        </p:txBody>
      </p:sp>
      <p:pic>
        <p:nvPicPr>
          <p:cNvPr id="5" name="Prima pagina + appointments 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15</a:t>
            </a:r>
            <a:endParaRPr lang="en-US" sz="1200" dirty="0"/>
          </a:p>
        </p:txBody>
      </p:sp>
      <p:pic>
        <p:nvPicPr>
          <p:cNvPr id="2" name="Feedback [2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8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15</a:t>
            </a:r>
            <a:endParaRPr lang="en-US" sz="1200" dirty="0"/>
          </a:p>
        </p:txBody>
      </p:sp>
      <p:pic>
        <p:nvPicPr>
          <p:cNvPr id="2" name="Istoric medical [3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7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15</a:t>
            </a:r>
            <a:endParaRPr lang="en-US" sz="1200" dirty="0"/>
          </a:p>
        </p:txBody>
      </p:sp>
      <p:pic>
        <p:nvPicPr>
          <p:cNvPr id="2" name="Modul donare [4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8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dirty="0" smtClean="0"/>
              <a:t>Întrebări și răspunsuri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7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339752" y="267494"/>
            <a:ext cx="6804248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Cuprins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AutoShape 92"/>
          <p:cNvSpPr>
            <a:spLocks noChangeArrowheads="1"/>
          </p:cNvSpPr>
          <p:nvPr/>
        </p:nvSpPr>
        <p:spPr bwMode="auto">
          <a:xfrm rot="5400000" flipH="1">
            <a:off x="5058272" y="-1136144"/>
            <a:ext cx="346042" cy="536681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5" name="TextBox 10"/>
          <p:cNvSpPr txBox="1"/>
          <p:nvPr/>
        </p:nvSpPr>
        <p:spPr bwMode="auto">
          <a:xfrm>
            <a:off x="3041429" y="1393167"/>
            <a:ext cx="4873269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Introducer</a:t>
            </a:r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e.......................................................................3 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48" name="Group 2047"/>
          <p:cNvGrpSpPr/>
          <p:nvPr/>
        </p:nvGrpSpPr>
        <p:grpSpPr>
          <a:xfrm>
            <a:off x="1997999" y="1252201"/>
            <a:ext cx="683506" cy="590121"/>
            <a:chOff x="2195736" y="1356240"/>
            <a:chExt cx="648000" cy="648000"/>
          </a:xfrm>
        </p:grpSpPr>
        <p:sp>
          <p:nvSpPr>
            <p:cNvPr id="4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195736" y="135624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248988" y="141098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69"/>
            <p:cNvSpPr/>
            <p:nvPr/>
          </p:nvSpPr>
          <p:spPr>
            <a:xfrm>
              <a:off x="2268277" y="1422501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AutoShape 92"/>
          <p:cNvSpPr>
            <a:spLocks noChangeArrowheads="1"/>
          </p:cNvSpPr>
          <p:nvPr/>
        </p:nvSpPr>
        <p:spPr bwMode="auto">
          <a:xfrm rot="5400000" flipH="1">
            <a:off x="5060153" y="-465139"/>
            <a:ext cx="342280" cy="536681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3" name="TextBox 10"/>
          <p:cNvSpPr txBox="1"/>
          <p:nvPr/>
        </p:nvSpPr>
        <p:spPr bwMode="auto">
          <a:xfrm>
            <a:off x="3033856" y="2068044"/>
            <a:ext cx="4880841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Contribu</a:t>
            </a:r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ții.........................................................................6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93815" y="1934530"/>
            <a:ext cx="683506" cy="590121"/>
            <a:chOff x="2195736" y="1356240"/>
            <a:chExt cx="648000" cy="648000"/>
          </a:xfrm>
        </p:grpSpPr>
        <p:sp>
          <p:nvSpPr>
            <p:cNvPr id="3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195736" y="135624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3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248988" y="141098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38" name="직사각형 69"/>
            <p:cNvSpPr/>
            <p:nvPr/>
          </p:nvSpPr>
          <p:spPr>
            <a:xfrm>
              <a:off x="2284528" y="1423785"/>
              <a:ext cx="500296" cy="5069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ro-MD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AutoShape 92"/>
          <p:cNvSpPr>
            <a:spLocks noChangeArrowheads="1"/>
          </p:cNvSpPr>
          <p:nvPr/>
        </p:nvSpPr>
        <p:spPr bwMode="auto">
          <a:xfrm rot="5400000" flipH="1">
            <a:off x="5075318" y="261547"/>
            <a:ext cx="342280" cy="533648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993026" y="2637249"/>
            <a:ext cx="683506" cy="590121"/>
            <a:chOff x="2195737" y="1356240"/>
            <a:chExt cx="648000" cy="648000"/>
          </a:xfrm>
        </p:grpSpPr>
        <p:sp>
          <p:nvSpPr>
            <p:cNvPr id="4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195737" y="135624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5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248988" y="141098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63" name="직사각형 69"/>
            <p:cNvSpPr/>
            <p:nvPr/>
          </p:nvSpPr>
          <p:spPr>
            <a:xfrm>
              <a:off x="2284528" y="1423785"/>
              <a:ext cx="500296" cy="5069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ro-MD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AutoShape 92"/>
          <p:cNvSpPr>
            <a:spLocks noChangeArrowheads="1"/>
          </p:cNvSpPr>
          <p:nvPr/>
        </p:nvSpPr>
        <p:spPr bwMode="auto">
          <a:xfrm rot="5400000" flipH="1">
            <a:off x="5067735" y="948374"/>
            <a:ext cx="342280" cy="535164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1" name="AutoShape 92"/>
          <p:cNvSpPr>
            <a:spLocks noChangeArrowheads="1"/>
          </p:cNvSpPr>
          <p:nvPr/>
        </p:nvSpPr>
        <p:spPr bwMode="auto">
          <a:xfrm rot="5400000" flipH="1">
            <a:off x="5060153" y="1626946"/>
            <a:ext cx="342280" cy="536681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984674" y="3310136"/>
            <a:ext cx="683506" cy="590121"/>
            <a:chOff x="2195737" y="1356240"/>
            <a:chExt cx="648000" cy="648000"/>
          </a:xfrm>
        </p:grpSpPr>
        <p:sp>
          <p:nvSpPr>
            <p:cNvPr id="7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195737" y="135624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248988" y="141098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8" name="직사각형 69"/>
            <p:cNvSpPr/>
            <p:nvPr/>
          </p:nvSpPr>
          <p:spPr>
            <a:xfrm>
              <a:off x="2284528" y="1423785"/>
              <a:ext cx="500296" cy="5069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ro-MD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69597" y="4022297"/>
            <a:ext cx="683506" cy="590121"/>
            <a:chOff x="2195737" y="1356240"/>
            <a:chExt cx="648000" cy="648000"/>
          </a:xfrm>
        </p:grpSpPr>
        <p:sp>
          <p:nvSpPr>
            <p:cNvPr id="7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195737" y="135624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248988" y="141098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4" name="직사각형 69"/>
            <p:cNvSpPr/>
            <p:nvPr/>
          </p:nvSpPr>
          <p:spPr>
            <a:xfrm>
              <a:off x="2284528" y="1423785"/>
              <a:ext cx="500296" cy="5069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ro-MD" altLang="ko-KR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10"/>
          <p:cNvSpPr txBox="1"/>
          <p:nvPr/>
        </p:nvSpPr>
        <p:spPr bwMode="auto">
          <a:xfrm>
            <a:off x="3041429" y="2775704"/>
            <a:ext cx="487326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Arhitectură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......................................................................</a:t>
            </a:r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Box 10"/>
          <p:cNvSpPr txBox="1"/>
          <p:nvPr/>
        </p:nvSpPr>
        <p:spPr bwMode="auto">
          <a:xfrm>
            <a:off x="3041430" y="3470169"/>
            <a:ext cx="4873266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Demo................................................................................14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10"/>
          <p:cNvSpPr txBox="1"/>
          <p:nvPr/>
        </p:nvSpPr>
        <p:spPr bwMode="auto">
          <a:xfrm>
            <a:off x="3041430" y="4163469"/>
            <a:ext cx="4873266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Întrebări </a:t>
            </a:r>
            <a:r>
              <a:rPr lang="ro-MD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și </a:t>
            </a:r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răspunsuri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ro-MD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...................................................</a:t>
            </a:r>
            <a:r>
              <a:rPr lang="ro-MD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9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altLang="ko-KR" dirty="0" smtClean="0"/>
              <a:t>Vă mulțumesc!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325" y="4227934"/>
            <a:ext cx="438950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dirty="0" smtClean="0"/>
              <a:t>Introducere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11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272693"/>
            <a:ext cx="6984776" cy="576064"/>
          </a:xfrm>
        </p:spPr>
        <p:txBody>
          <a:bodyPr/>
          <a:lstStyle/>
          <a:p>
            <a:r>
              <a:rPr lang="ro-MD" altLang="ko-KR" dirty="0" smtClean="0"/>
              <a:t>Introducere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94893" y="1179171"/>
            <a:ext cx="1944216" cy="2698451"/>
            <a:chOff x="971600" y="1889523"/>
            <a:chExt cx="1944216" cy="2698451"/>
          </a:xfrm>
        </p:grpSpPr>
        <p:sp>
          <p:nvSpPr>
            <p:cNvPr id="4" name="Rounded Rectangle 3"/>
            <p:cNvSpPr/>
            <p:nvPr/>
          </p:nvSpPr>
          <p:spPr>
            <a:xfrm>
              <a:off x="971600" y="2211710"/>
              <a:ext cx="1944216" cy="2376264"/>
            </a:xfrm>
            <a:prstGeom prst="roundRect">
              <a:avLst>
                <a:gd name="adj" fmla="val 690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47664" y="2067694"/>
              <a:ext cx="792088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Block Arc 5"/>
            <p:cNvSpPr/>
            <p:nvPr/>
          </p:nvSpPr>
          <p:spPr>
            <a:xfrm>
              <a:off x="1715108" y="1889523"/>
              <a:ext cx="457200" cy="457200"/>
            </a:xfrm>
            <a:prstGeom prst="blockArc">
              <a:avLst>
                <a:gd name="adj1" fmla="val 10800000"/>
                <a:gd name="adj2" fmla="val 21388723"/>
                <a:gd name="adj3" fmla="val 1928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56418" y="2284912"/>
            <a:ext cx="1276137" cy="1008112"/>
            <a:chOff x="1295692" y="2737470"/>
            <a:chExt cx="1276137" cy="1008112"/>
          </a:xfrm>
        </p:grpSpPr>
        <p:sp>
          <p:nvSpPr>
            <p:cNvPr id="8" name="Rounded Rectangle 7"/>
            <p:cNvSpPr/>
            <p:nvPr/>
          </p:nvSpPr>
          <p:spPr>
            <a:xfrm>
              <a:off x="1295692" y="2737470"/>
              <a:ext cx="1008000" cy="100811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Diagonal Stripe 9"/>
            <p:cNvSpPr/>
            <p:nvPr/>
          </p:nvSpPr>
          <p:spPr>
            <a:xfrm>
              <a:off x="1363281" y="2737470"/>
              <a:ext cx="1208548" cy="920714"/>
            </a:xfrm>
            <a:custGeom>
              <a:avLst/>
              <a:gdLst>
                <a:gd name="connsiteX0" fmla="*/ 1606154 w 2010834"/>
                <a:gd name="connsiteY0" fmla="*/ 51428 h 1418813"/>
                <a:gd name="connsiteX1" fmla="*/ 2010834 w 2010834"/>
                <a:gd name="connsiteY1" fmla="*/ 355 h 1418813"/>
                <a:gd name="connsiteX2" fmla="*/ 597485 w 2010834"/>
                <a:gd name="connsiteY2" fmla="*/ 1413704 h 1418813"/>
                <a:gd name="connsiteX3" fmla="*/ 595970 w 2010834"/>
                <a:gd name="connsiteY3" fmla="*/ 1418813 h 1418813"/>
                <a:gd name="connsiteX4" fmla="*/ 594592 w 2010834"/>
                <a:gd name="connsiteY4" fmla="*/ 1416597 h 1418813"/>
                <a:gd name="connsiteX5" fmla="*/ 592378 w 2010834"/>
                <a:gd name="connsiteY5" fmla="*/ 1418811 h 1418813"/>
                <a:gd name="connsiteX6" fmla="*/ 592284 w 2010834"/>
                <a:gd name="connsiteY6" fmla="*/ 1412886 h 1418813"/>
                <a:gd name="connsiteX7" fmla="*/ 0 w 2010834"/>
                <a:gd name="connsiteY7" fmla="*/ 460562 h 1418813"/>
                <a:gd name="connsiteX8" fmla="*/ 620560 w 2010834"/>
                <a:gd name="connsiteY8" fmla="*/ 846900 h 1418813"/>
                <a:gd name="connsiteX9" fmla="*/ 1606154 w 2010834"/>
                <a:gd name="connsiteY9" fmla="*/ 51428 h 1418813"/>
                <a:gd name="connsiteX0" fmla="*/ 1606154 w 2010834"/>
                <a:gd name="connsiteY0" fmla="*/ 51428 h 1418813"/>
                <a:gd name="connsiteX1" fmla="*/ 2010834 w 2010834"/>
                <a:gd name="connsiteY1" fmla="*/ 355 h 1418813"/>
                <a:gd name="connsiteX2" fmla="*/ 597485 w 2010834"/>
                <a:gd name="connsiteY2" fmla="*/ 1413704 h 1418813"/>
                <a:gd name="connsiteX3" fmla="*/ 595970 w 2010834"/>
                <a:gd name="connsiteY3" fmla="*/ 1418813 h 1418813"/>
                <a:gd name="connsiteX4" fmla="*/ 594592 w 2010834"/>
                <a:gd name="connsiteY4" fmla="*/ 1416597 h 1418813"/>
                <a:gd name="connsiteX5" fmla="*/ 592378 w 2010834"/>
                <a:gd name="connsiteY5" fmla="*/ 1418811 h 1418813"/>
                <a:gd name="connsiteX6" fmla="*/ 592284 w 2010834"/>
                <a:gd name="connsiteY6" fmla="*/ 1412886 h 1418813"/>
                <a:gd name="connsiteX7" fmla="*/ 0 w 2010834"/>
                <a:gd name="connsiteY7" fmla="*/ 460562 h 1418813"/>
                <a:gd name="connsiteX8" fmla="*/ 620560 w 2010834"/>
                <a:gd name="connsiteY8" fmla="*/ 846900 h 1418813"/>
                <a:gd name="connsiteX9" fmla="*/ 1606154 w 2010834"/>
                <a:gd name="connsiteY9" fmla="*/ 51428 h 1418813"/>
                <a:gd name="connsiteX0" fmla="*/ 620560 w 2010844"/>
                <a:gd name="connsiteY0" fmla="*/ 853751 h 1425664"/>
                <a:gd name="connsiteX1" fmla="*/ 2010834 w 2010844"/>
                <a:gd name="connsiteY1" fmla="*/ 7206 h 1425664"/>
                <a:gd name="connsiteX2" fmla="*/ 597485 w 2010844"/>
                <a:gd name="connsiteY2" fmla="*/ 1420555 h 1425664"/>
                <a:gd name="connsiteX3" fmla="*/ 595970 w 2010844"/>
                <a:gd name="connsiteY3" fmla="*/ 1425664 h 1425664"/>
                <a:gd name="connsiteX4" fmla="*/ 594592 w 2010844"/>
                <a:gd name="connsiteY4" fmla="*/ 1423448 h 1425664"/>
                <a:gd name="connsiteX5" fmla="*/ 592378 w 2010844"/>
                <a:gd name="connsiteY5" fmla="*/ 1425662 h 1425664"/>
                <a:gd name="connsiteX6" fmla="*/ 592284 w 2010844"/>
                <a:gd name="connsiteY6" fmla="*/ 1419737 h 1425664"/>
                <a:gd name="connsiteX7" fmla="*/ 0 w 2010844"/>
                <a:gd name="connsiteY7" fmla="*/ 467413 h 1425664"/>
                <a:gd name="connsiteX8" fmla="*/ 620560 w 2010844"/>
                <a:gd name="connsiteY8" fmla="*/ 853751 h 1425664"/>
                <a:gd name="connsiteX0" fmla="*/ 620560 w 1656202"/>
                <a:gd name="connsiteY0" fmla="*/ 689807 h 1261720"/>
                <a:gd name="connsiteX1" fmla="*/ 1656187 w 1656202"/>
                <a:gd name="connsiteY1" fmla="*/ 8764 h 1261720"/>
                <a:gd name="connsiteX2" fmla="*/ 597485 w 1656202"/>
                <a:gd name="connsiteY2" fmla="*/ 1256611 h 1261720"/>
                <a:gd name="connsiteX3" fmla="*/ 595970 w 1656202"/>
                <a:gd name="connsiteY3" fmla="*/ 1261720 h 1261720"/>
                <a:gd name="connsiteX4" fmla="*/ 594592 w 1656202"/>
                <a:gd name="connsiteY4" fmla="*/ 1259504 h 1261720"/>
                <a:gd name="connsiteX5" fmla="*/ 592378 w 1656202"/>
                <a:gd name="connsiteY5" fmla="*/ 1261718 h 1261720"/>
                <a:gd name="connsiteX6" fmla="*/ 592284 w 1656202"/>
                <a:gd name="connsiteY6" fmla="*/ 1255793 h 1261720"/>
                <a:gd name="connsiteX7" fmla="*/ 0 w 1656202"/>
                <a:gd name="connsiteY7" fmla="*/ 303469 h 1261720"/>
                <a:gd name="connsiteX8" fmla="*/ 620560 w 1656202"/>
                <a:gd name="connsiteY8" fmla="*/ 689807 h 1261720"/>
                <a:gd name="connsiteX0" fmla="*/ 620560 w 1656187"/>
                <a:gd name="connsiteY0" fmla="*/ 681043 h 1252956"/>
                <a:gd name="connsiteX1" fmla="*/ 1656187 w 1656187"/>
                <a:gd name="connsiteY1" fmla="*/ 0 h 1252956"/>
                <a:gd name="connsiteX2" fmla="*/ 597485 w 1656187"/>
                <a:gd name="connsiteY2" fmla="*/ 1247847 h 1252956"/>
                <a:gd name="connsiteX3" fmla="*/ 595970 w 1656187"/>
                <a:gd name="connsiteY3" fmla="*/ 1252956 h 1252956"/>
                <a:gd name="connsiteX4" fmla="*/ 594592 w 1656187"/>
                <a:gd name="connsiteY4" fmla="*/ 1250740 h 1252956"/>
                <a:gd name="connsiteX5" fmla="*/ 592378 w 1656187"/>
                <a:gd name="connsiteY5" fmla="*/ 1252954 h 1252956"/>
                <a:gd name="connsiteX6" fmla="*/ 592284 w 1656187"/>
                <a:gd name="connsiteY6" fmla="*/ 1247029 h 1252956"/>
                <a:gd name="connsiteX7" fmla="*/ 0 w 1656187"/>
                <a:gd name="connsiteY7" fmla="*/ 294705 h 1252956"/>
                <a:gd name="connsiteX8" fmla="*/ 620560 w 1656187"/>
                <a:gd name="connsiteY8" fmla="*/ 681043 h 1252956"/>
                <a:gd name="connsiteX0" fmla="*/ 620560 w 1656187"/>
                <a:gd name="connsiteY0" fmla="*/ 681043 h 1252956"/>
                <a:gd name="connsiteX1" fmla="*/ 1656187 w 1656187"/>
                <a:gd name="connsiteY1" fmla="*/ 0 h 1252956"/>
                <a:gd name="connsiteX2" fmla="*/ 597485 w 1656187"/>
                <a:gd name="connsiteY2" fmla="*/ 1247847 h 1252956"/>
                <a:gd name="connsiteX3" fmla="*/ 595970 w 1656187"/>
                <a:gd name="connsiteY3" fmla="*/ 1252956 h 1252956"/>
                <a:gd name="connsiteX4" fmla="*/ 594592 w 1656187"/>
                <a:gd name="connsiteY4" fmla="*/ 1250740 h 1252956"/>
                <a:gd name="connsiteX5" fmla="*/ 592378 w 1656187"/>
                <a:gd name="connsiteY5" fmla="*/ 1252954 h 1252956"/>
                <a:gd name="connsiteX6" fmla="*/ 592284 w 1656187"/>
                <a:gd name="connsiteY6" fmla="*/ 1247029 h 1252956"/>
                <a:gd name="connsiteX7" fmla="*/ 0 w 1656187"/>
                <a:gd name="connsiteY7" fmla="*/ 294705 h 1252956"/>
                <a:gd name="connsiteX8" fmla="*/ 620560 w 1656187"/>
                <a:gd name="connsiteY8" fmla="*/ 681043 h 1252956"/>
                <a:gd name="connsiteX0" fmla="*/ 620560 w 1656187"/>
                <a:gd name="connsiteY0" fmla="*/ 689829 h 1261742"/>
                <a:gd name="connsiteX1" fmla="*/ 1656187 w 1656187"/>
                <a:gd name="connsiteY1" fmla="*/ 8786 h 1261742"/>
                <a:gd name="connsiteX2" fmla="*/ 597485 w 1656187"/>
                <a:gd name="connsiteY2" fmla="*/ 1256633 h 1261742"/>
                <a:gd name="connsiteX3" fmla="*/ 595970 w 1656187"/>
                <a:gd name="connsiteY3" fmla="*/ 1261742 h 1261742"/>
                <a:gd name="connsiteX4" fmla="*/ 594592 w 1656187"/>
                <a:gd name="connsiteY4" fmla="*/ 1259526 h 1261742"/>
                <a:gd name="connsiteX5" fmla="*/ 592378 w 1656187"/>
                <a:gd name="connsiteY5" fmla="*/ 1261740 h 1261742"/>
                <a:gd name="connsiteX6" fmla="*/ 592284 w 1656187"/>
                <a:gd name="connsiteY6" fmla="*/ 1255815 h 1261742"/>
                <a:gd name="connsiteX7" fmla="*/ 0 w 1656187"/>
                <a:gd name="connsiteY7" fmla="*/ 303491 h 1261742"/>
                <a:gd name="connsiteX8" fmla="*/ 620560 w 1656187"/>
                <a:gd name="connsiteY8" fmla="*/ 689829 h 126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6187" h="1261742">
                  <a:moveTo>
                    <a:pt x="620560" y="689829"/>
                  </a:moveTo>
                  <a:cubicBezTo>
                    <a:pt x="849304" y="447627"/>
                    <a:pt x="1565461" y="-73861"/>
                    <a:pt x="1656187" y="8786"/>
                  </a:cubicBezTo>
                  <a:lnTo>
                    <a:pt x="597485" y="1256633"/>
                  </a:lnTo>
                  <a:lnTo>
                    <a:pt x="595970" y="1261742"/>
                  </a:lnTo>
                  <a:lnTo>
                    <a:pt x="594592" y="1259526"/>
                  </a:lnTo>
                  <a:lnTo>
                    <a:pt x="592378" y="1261740"/>
                  </a:lnTo>
                  <a:cubicBezTo>
                    <a:pt x="592347" y="1259765"/>
                    <a:pt x="592315" y="1257790"/>
                    <a:pt x="592284" y="1255815"/>
                  </a:cubicBezTo>
                  <a:lnTo>
                    <a:pt x="0" y="303491"/>
                  </a:lnTo>
                  <a:cubicBezTo>
                    <a:pt x="154708" y="256097"/>
                    <a:pt x="411981" y="504322"/>
                    <a:pt x="620560" y="689829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58C7A-307B-4870-91E0-E98686BCA764}"/>
              </a:ext>
            </a:extLst>
          </p:cNvPr>
          <p:cNvGrpSpPr/>
          <p:nvPr/>
        </p:nvGrpSpPr>
        <p:grpSpPr>
          <a:xfrm>
            <a:off x="3702138" y="1297355"/>
            <a:ext cx="570067" cy="570066"/>
            <a:chOff x="3702138" y="1297355"/>
            <a:chExt cx="570067" cy="570066"/>
          </a:xfrm>
        </p:grpSpPr>
        <p:sp>
          <p:nvSpPr>
            <p:cNvPr id="14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129735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1345517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69"/>
            <p:cNvSpPr/>
            <p:nvPr/>
          </p:nvSpPr>
          <p:spPr>
            <a:xfrm>
              <a:off x="3766270" y="1396224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E46930-6D0C-459B-97E9-C7887B139706}"/>
              </a:ext>
            </a:extLst>
          </p:cNvPr>
          <p:cNvGrpSpPr/>
          <p:nvPr/>
        </p:nvGrpSpPr>
        <p:grpSpPr>
          <a:xfrm>
            <a:off x="3702138" y="2000838"/>
            <a:ext cx="570067" cy="570066"/>
            <a:chOff x="3702138" y="2000838"/>
            <a:chExt cx="570067" cy="570066"/>
          </a:xfrm>
        </p:grpSpPr>
        <p:sp>
          <p:nvSpPr>
            <p:cNvPr id="1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000837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049001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69"/>
            <p:cNvSpPr/>
            <p:nvPr/>
          </p:nvSpPr>
          <p:spPr>
            <a:xfrm>
              <a:off x="3766270" y="2100246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4366D4-37D1-48C1-B8C1-80CEAFA076EE}"/>
              </a:ext>
            </a:extLst>
          </p:cNvPr>
          <p:cNvGrpSpPr/>
          <p:nvPr/>
        </p:nvGrpSpPr>
        <p:grpSpPr>
          <a:xfrm>
            <a:off x="3702138" y="2704322"/>
            <a:ext cx="570067" cy="570066"/>
            <a:chOff x="3702138" y="2704322"/>
            <a:chExt cx="570067" cy="570066"/>
          </a:xfrm>
        </p:grpSpPr>
        <p:sp>
          <p:nvSpPr>
            <p:cNvPr id="2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704321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752484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69"/>
            <p:cNvSpPr/>
            <p:nvPr/>
          </p:nvSpPr>
          <p:spPr>
            <a:xfrm>
              <a:off x="3766270" y="2804268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595E1-4D57-44D3-9CF7-138306690280}"/>
              </a:ext>
            </a:extLst>
          </p:cNvPr>
          <p:cNvGrpSpPr/>
          <p:nvPr/>
        </p:nvGrpSpPr>
        <p:grpSpPr>
          <a:xfrm>
            <a:off x="3702138" y="3407805"/>
            <a:ext cx="570067" cy="570066"/>
            <a:chOff x="3702138" y="3407805"/>
            <a:chExt cx="570067" cy="570066"/>
          </a:xfrm>
        </p:grpSpPr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340780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3455968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69"/>
            <p:cNvSpPr/>
            <p:nvPr/>
          </p:nvSpPr>
          <p:spPr>
            <a:xfrm>
              <a:off x="3766270" y="3508290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63592" y="1241544"/>
            <a:ext cx="4392488" cy="586359"/>
            <a:chOff x="803640" y="3362835"/>
            <a:chExt cx="2059657" cy="586359"/>
          </a:xfrm>
        </p:grpSpPr>
        <p:sp>
          <p:nvSpPr>
            <p:cNvPr id="41" name="TextBox 4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Îngreunată din cauza procesului actual.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Programarea online la medic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463592" y="1945566"/>
            <a:ext cx="4392488" cy="586359"/>
            <a:chOff x="803640" y="3362835"/>
            <a:chExt cx="2059657" cy="586359"/>
          </a:xfrm>
        </p:grpSpPr>
        <p:sp>
          <p:nvSpPr>
            <p:cNvPr id="44" name="TextBox 4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Păstrat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fizic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 </a:t>
              </a:r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în baza de date a medicului de familie.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Istoricul medical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3592" y="2649588"/>
            <a:ext cx="4392488" cy="586359"/>
            <a:chOff x="803640" y="3362835"/>
            <a:chExt cx="2059657" cy="586359"/>
          </a:xfrm>
        </p:grpSpPr>
        <p:sp>
          <p:nvSpPr>
            <p:cNvPr id="47" name="TextBox 4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Reprezintă nevoia continuă a pacienților.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Donarea de sânge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63592" y="3353610"/>
            <a:ext cx="4392488" cy="586359"/>
            <a:chOff x="803640" y="3362835"/>
            <a:chExt cx="2059657" cy="586359"/>
          </a:xfrm>
        </p:grpSpPr>
        <p:sp>
          <p:nvSpPr>
            <p:cNvPr id="50" name="TextBox 4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Funcționalitatea unor module conexe în același loc.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Aplicația ca întreg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그룹 12">
            <a:extLst>
              <a:ext uri="{FF2B5EF4-FFF2-40B4-BE49-F238E27FC236}">
                <a16:creationId xmlns:a16="http://schemas.microsoft.com/office/drawing/2014/main" id="{015595E1-4D57-44D3-9CF7-138306690280}"/>
              </a:ext>
            </a:extLst>
          </p:cNvPr>
          <p:cNvGrpSpPr/>
          <p:nvPr/>
        </p:nvGrpSpPr>
        <p:grpSpPr>
          <a:xfrm>
            <a:off x="3704776" y="4101125"/>
            <a:ext cx="570067" cy="570066"/>
            <a:chOff x="3702138" y="3407805"/>
            <a:chExt cx="570067" cy="570066"/>
          </a:xfrm>
        </p:grpSpPr>
        <p:sp>
          <p:nvSpPr>
            <p:cNvPr id="5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340780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3455968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69"/>
            <p:cNvSpPr/>
            <p:nvPr/>
          </p:nvSpPr>
          <p:spPr>
            <a:xfrm>
              <a:off x="3766270" y="3508290"/>
              <a:ext cx="44114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ro-MD" altLang="ko-KR" b="1" dirty="0" smtClean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54801" y="4102693"/>
            <a:ext cx="4401279" cy="548004"/>
            <a:chOff x="728057" y="3959518"/>
            <a:chExt cx="2063779" cy="548004"/>
          </a:xfrm>
        </p:grpSpPr>
        <p:sp>
          <p:nvSpPr>
            <p:cNvPr id="60" name="TextBox 59"/>
            <p:cNvSpPr txBox="1"/>
            <p:nvPr/>
          </p:nvSpPr>
          <p:spPr>
            <a:xfrm>
              <a:off x="732179" y="4230523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Predicție pentru cancer la sân.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8057" y="3959518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o-MD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Bonus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12" y="1780328"/>
            <a:ext cx="390178" cy="38408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51005"/>
            <a:ext cx="6984776" cy="576064"/>
          </a:xfrm>
        </p:spPr>
        <p:txBody>
          <a:bodyPr/>
          <a:lstStyle/>
          <a:p>
            <a:r>
              <a:rPr lang="ro-MD" altLang="ko-KR" dirty="0" smtClean="0"/>
              <a:t>Statistici donare sânge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7241" y="718773"/>
            <a:ext cx="6984776" cy="288032"/>
          </a:xfrm>
        </p:spPr>
        <p:txBody>
          <a:bodyPr/>
          <a:lstStyle/>
          <a:p>
            <a:pPr lvl="0"/>
            <a:r>
              <a:rPr lang="ro-MD" altLang="ko-KR" sz="1200" dirty="0" smtClean="0"/>
              <a:t>Date preluate de pe</a:t>
            </a:r>
            <a:r>
              <a:rPr lang="en-US" altLang="ko-KR" sz="1200" dirty="0" smtClean="0"/>
              <a:t>:</a:t>
            </a:r>
            <a:r>
              <a:rPr lang="ro-MD" altLang="ko-KR" sz="1200" dirty="0"/>
              <a:t> https://www.redcrossblood.org/donate-blood/how-to-donate/how-blood-donations-help/blood-needs-blood-supply.html</a:t>
            </a:r>
            <a:endParaRPr lang="en-US" altLang="ko-KR" sz="1200" dirty="0"/>
          </a:p>
        </p:txBody>
      </p:sp>
      <p:cxnSp>
        <p:nvCxnSpPr>
          <p:cNvPr id="53" name="Straight Connector 52"/>
          <p:cNvCxnSpPr>
            <a:stCxn id="59" idx="6"/>
          </p:cNvCxnSpPr>
          <p:nvPr/>
        </p:nvCxnSpPr>
        <p:spPr>
          <a:xfrm>
            <a:off x="1175307" y="2493725"/>
            <a:ext cx="6884164" cy="829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687729" y="2102043"/>
            <a:ext cx="783364" cy="783364"/>
            <a:chOff x="7092280" y="2517710"/>
            <a:chExt cx="971680" cy="971680"/>
          </a:xfrm>
        </p:grpSpPr>
        <p:sp>
          <p:nvSpPr>
            <p:cNvPr id="55" name="Oval 54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59283" y="2349709"/>
            <a:ext cx="288032" cy="288032"/>
            <a:chOff x="611560" y="2851238"/>
            <a:chExt cx="288032" cy="288032"/>
          </a:xfrm>
        </p:grpSpPr>
        <p:sp>
          <p:nvSpPr>
            <p:cNvPr id="58" name="Oval 5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205140" y="2358005"/>
            <a:ext cx="288032" cy="288032"/>
            <a:chOff x="611560" y="2851238"/>
            <a:chExt cx="288032" cy="288032"/>
          </a:xfrm>
        </p:grpSpPr>
        <p:sp>
          <p:nvSpPr>
            <p:cNvPr id="64" name="Oval 6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37599" y="2347645"/>
            <a:ext cx="288032" cy="288032"/>
            <a:chOff x="611560" y="2851238"/>
            <a:chExt cx="288032" cy="288032"/>
          </a:xfrm>
        </p:grpSpPr>
        <p:sp>
          <p:nvSpPr>
            <p:cNvPr id="67" name="Oval 6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9" name="Block Arc 14"/>
          <p:cNvSpPr/>
          <p:nvPr/>
        </p:nvSpPr>
        <p:spPr>
          <a:xfrm rot="16200000">
            <a:off x="7902072" y="2313330"/>
            <a:ext cx="349301" cy="3495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8496" y="3383886"/>
            <a:ext cx="141552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M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 donator poate salva până la 3 vieți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69735" y="3438806"/>
            <a:ext cx="17588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M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Mai puțin de 38% din populație e eligibilă pentru donare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47949" y="3462906"/>
            <a:ext cx="18564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M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Sângele nu poate fi produs, acesta provine de la voluntari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40404" y="2983073"/>
            <a:ext cx="19280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M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Mai puțin de 10% din populație donează sânge, deși cererea e mult mai mare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06" name="Group 4105"/>
          <p:cNvGrpSpPr/>
          <p:nvPr/>
        </p:nvGrpSpPr>
        <p:grpSpPr>
          <a:xfrm>
            <a:off x="768040" y="2716407"/>
            <a:ext cx="648000" cy="648000"/>
            <a:chOff x="779300" y="2861907"/>
            <a:chExt cx="648000" cy="648000"/>
          </a:xfrm>
        </p:grpSpPr>
        <p:sp>
          <p:nvSpPr>
            <p:cNvPr id="9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779300" y="2861907"/>
              <a:ext cx="648000" cy="6480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833300" y="2915907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016629" y="2759720"/>
            <a:ext cx="648000" cy="648000"/>
            <a:chOff x="779300" y="2861907"/>
            <a:chExt cx="648000" cy="648000"/>
          </a:xfrm>
        </p:grpSpPr>
        <p:sp>
          <p:nvSpPr>
            <p:cNvPr id="10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779300" y="2861907"/>
              <a:ext cx="648000" cy="648000"/>
            </a:xfrm>
            <a:prstGeom prst="ellipse">
              <a:avLst/>
            </a:prstGeom>
            <a:noFill/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833300" y="2915907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352179" y="2789886"/>
            <a:ext cx="648000" cy="648000"/>
            <a:chOff x="779300" y="2861907"/>
            <a:chExt cx="648000" cy="648000"/>
          </a:xfrm>
        </p:grpSpPr>
        <p:sp>
          <p:nvSpPr>
            <p:cNvPr id="10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779300" y="2861907"/>
              <a:ext cx="648000" cy="648000"/>
            </a:xfrm>
            <a:prstGeom prst="ellipse">
              <a:avLst/>
            </a:prstGeom>
            <a:noFill/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833300" y="2915907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48" y="2920820"/>
            <a:ext cx="307967" cy="30315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79" y="2967524"/>
            <a:ext cx="307967" cy="30315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195" y="2983073"/>
            <a:ext cx="307967" cy="30315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o-MD" dirty="0" smtClean="0"/>
              <a:t>Contribuții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84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7626" y="277714"/>
            <a:ext cx="6984776" cy="576064"/>
          </a:xfrm>
        </p:spPr>
        <p:txBody>
          <a:bodyPr/>
          <a:lstStyle/>
          <a:p>
            <a:r>
              <a:rPr lang="ro-MD" altLang="ko-KR" dirty="0" smtClean="0"/>
              <a:t>Contribuții</a:t>
            </a:r>
            <a:endParaRPr lang="ko-KR" altLang="en-US" dirty="0"/>
          </a:p>
        </p:txBody>
      </p:sp>
      <p:sp>
        <p:nvSpPr>
          <p:cNvPr id="6" name="AutoShape 92"/>
          <p:cNvSpPr>
            <a:spLocks noChangeArrowheads="1"/>
          </p:cNvSpPr>
          <p:nvPr/>
        </p:nvSpPr>
        <p:spPr bwMode="auto">
          <a:xfrm rot="5400000" flipH="1">
            <a:off x="1382937" y="1055637"/>
            <a:ext cx="1224134" cy="224013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86629" y="1625568"/>
            <a:ext cx="1828443" cy="780967"/>
            <a:chOff x="2257794" y="1781114"/>
            <a:chExt cx="7729873" cy="780967"/>
          </a:xfrm>
        </p:grpSpPr>
        <p:sp>
          <p:nvSpPr>
            <p:cNvPr id="11" name="TextBox 10"/>
            <p:cNvSpPr txBox="1"/>
            <p:nvPr/>
          </p:nvSpPr>
          <p:spPr bwMode="auto">
            <a:xfrm>
              <a:off x="2299398" y="1781114"/>
              <a:ext cx="768826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 bwMode="auto">
            <a:xfrm>
              <a:off x="2257794" y="2100416"/>
              <a:ext cx="7688269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Ușurează gestionarea relației doctor-pacient.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2784" y="1851704"/>
            <a:ext cx="648000" cy="648000"/>
            <a:chOff x="522784" y="1851704"/>
            <a:chExt cx="648000" cy="648000"/>
          </a:xfrm>
        </p:grpSpPr>
        <p:sp>
          <p:nvSpPr>
            <p:cNvPr id="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4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6" y="1906452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69"/>
            <p:cNvSpPr/>
            <p:nvPr/>
          </p:nvSpPr>
          <p:spPr>
            <a:xfrm>
              <a:off x="587618" y="1944872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AutoShape 92"/>
          <p:cNvSpPr>
            <a:spLocks noChangeArrowheads="1"/>
          </p:cNvSpPr>
          <p:nvPr/>
        </p:nvSpPr>
        <p:spPr bwMode="auto">
          <a:xfrm rot="5400000" flipH="1">
            <a:off x="4127625" y="1055637"/>
            <a:ext cx="1224134" cy="224013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41158" y="1625568"/>
            <a:ext cx="1821552" cy="1138774"/>
            <a:chOff x="2299398" y="1781114"/>
            <a:chExt cx="7700740" cy="1138774"/>
          </a:xfrm>
        </p:grpSpPr>
        <p:sp>
          <p:nvSpPr>
            <p:cNvPr id="20" name="TextBox 19"/>
            <p:cNvSpPr txBox="1"/>
            <p:nvPr/>
          </p:nvSpPr>
          <p:spPr bwMode="auto">
            <a:xfrm>
              <a:off x="2299398" y="1781114"/>
              <a:ext cx="768826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Donare sânge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12"/>
            <p:cNvSpPr txBox="1"/>
            <p:nvPr/>
          </p:nvSpPr>
          <p:spPr bwMode="auto">
            <a:xfrm>
              <a:off x="2311869" y="2088891"/>
              <a:ext cx="7688269" cy="83099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Găsirea rapidă a voluntarilor pentru grupa de sânge în cauză.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267472" y="1851704"/>
            <a:ext cx="648000" cy="648000"/>
            <a:chOff x="3267472" y="1851704"/>
            <a:chExt cx="648000" cy="648000"/>
          </a:xfrm>
        </p:grpSpPr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267472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320724" y="1906452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69"/>
            <p:cNvSpPr/>
            <p:nvPr/>
          </p:nvSpPr>
          <p:spPr>
            <a:xfrm>
              <a:off x="3332306" y="1944872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AutoShape 92"/>
          <p:cNvSpPr>
            <a:spLocks noChangeArrowheads="1"/>
          </p:cNvSpPr>
          <p:nvPr/>
        </p:nvSpPr>
        <p:spPr bwMode="auto">
          <a:xfrm rot="5400000" flipH="1">
            <a:off x="6872313" y="1055637"/>
            <a:ext cx="1224134" cy="224013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785846" y="1625568"/>
            <a:ext cx="1818602" cy="1007939"/>
            <a:chOff x="2299398" y="1781114"/>
            <a:chExt cx="7688269" cy="1007939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2299398" y="1781114"/>
              <a:ext cx="768826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Programări online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12"/>
            <p:cNvSpPr txBox="1"/>
            <p:nvPr/>
          </p:nvSpPr>
          <p:spPr bwMode="auto">
            <a:xfrm>
              <a:off x="2299398" y="2142722"/>
              <a:ext cx="7688269" cy="64633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Simplifică procedeul, aducând beneficii procesului.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012160" y="1851704"/>
            <a:ext cx="648000" cy="648000"/>
            <a:chOff x="6012160" y="1851704"/>
            <a:chExt cx="648000" cy="648000"/>
          </a:xfrm>
        </p:grpSpPr>
        <p:sp>
          <p:nvSpPr>
            <p:cNvPr id="24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6012160" y="1851704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6065412" y="1906452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69"/>
            <p:cNvSpPr/>
            <p:nvPr/>
          </p:nvSpPr>
          <p:spPr>
            <a:xfrm>
              <a:off x="6076994" y="1944872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AutoShape 92"/>
          <p:cNvSpPr>
            <a:spLocks noChangeArrowheads="1"/>
          </p:cNvSpPr>
          <p:nvPr/>
        </p:nvSpPr>
        <p:spPr bwMode="auto">
          <a:xfrm rot="5400000" flipH="1">
            <a:off x="1382936" y="2639813"/>
            <a:ext cx="1224134" cy="224013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296469" y="3209744"/>
            <a:ext cx="1818602" cy="1100272"/>
            <a:chOff x="2299398" y="1781114"/>
            <a:chExt cx="7688269" cy="1100272"/>
          </a:xfrm>
        </p:grpSpPr>
        <p:sp>
          <p:nvSpPr>
            <p:cNvPr id="36" name="TextBox 35"/>
            <p:cNvSpPr txBox="1"/>
            <p:nvPr/>
          </p:nvSpPr>
          <p:spPr bwMode="auto">
            <a:xfrm>
              <a:off x="2299398" y="1781114"/>
              <a:ext cx="768826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Recenzii medici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12"/>
            <p:cNvSpPr txBox="1"/>
            <p:nvPr/>
          </p:nvSpPr>
          <p:spPr bwMode="auto">
            <a:xfrm>
              <a:off x="2299398" y="2050389"/>
              <a:ext cx="7688269" cy="83099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Căutarea medicului bazat pe experiențele anterioare ale pacienților.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22783" y="3435880"/>
            <a:ext cx="648000" cy="648000"/>
            <a:chOff x="522783" y="3435880"/>
            <a:chExt cx="648000" cy="648000"/>
          </a:xfrm>
        </p:grpSpPr>
        <p:sp>
          <p:nvSpPr>
            <p:cNvPr id="3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22783" y="343588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576035" y="3490628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직사각형 69"/>
            <p:cNvSpPr/>
            <p:nvPr/>
          </p:nvSpPr>
          <p:spPr>
            <a:xfrm>
              <a:off x="587617" y="3529048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AutoShape 92"/>
          <p:cNvSpPr>
            <a:spLocks noChangeArrowheads="1"/>
          </p:cNvSpPr>
          <p:nvPr/>
        </p:nvSpPr>
        <p:spPr bwMode="auto">
          <a:xfrm rot="5400000" flipH="1">
            <a:off x="4127624" y="2639813"/>
            <a:ext cx="1224134" cy="224013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034531" y="3209744"/>
            <a:ext cx="1825228" cy="769442"/>
            <a:chOff x="2271386" y="1781114"/>
            <a:chExt cx="7716281" cy="769442"/>
          </a:xfrm>
        </p:grpSpPr>
        <p:sp>
          <p:nvSpPr>
            <p:cNvPr id="44" name="TextBox 43"/>
            <p:cNvSpPr txBox="1"/>
            <p:nvPr/>
          </p:nvSpPr>
          <p:spPr bwMode="auto">
            <a:xfrm>
              <a:off x="2299398" y="1781114"/>
              <a:ext cx="768826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simplu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12"/>
            <p:cNvSpPr txBox="1"/>
            <p:nvPr/>
          </p:nvSpPr>
          <p:spPr bwMode="auto">
            <a:xfrm>
              <a:off x="2271386" y="2088891"/>
              <a:ext cx="7688269" cy="46166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intuitiv, ușor de utilizat și responsive.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267471" y="3435880"/>
            <a:ext cx="648000" cy="648000"/>
            <a:chOff x="3267471" y="3435880"/>
            <a:chExt cx="648000" cy="648000"/>
          </a:xfrm>
        </p:grpSpPr>
        <p:sp>
          <p:nvSpPr>
            <p:cNvPr id="40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267471" y="343588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320723" y="3490628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69"/>
            <p:cNvSpPr/>
            <p:nvPr/>
          </p:nvSpPr>
          <p:spPr>
            <a:xfrm>
              <a:off x="3332305" y="3529048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AutoShape 92"/>
          <p:cNvSpPr>
            <a:spLocks noChangeArrowheads="1"/>
          </p:cNvSpPr>
          <p:nvPr/>
        </p:nvSpPr>
        <p:spPr bwMode="auto">
          <a:xfrm rot="5400000" flipH="1">
            <a:off x="6872312" y="2639813"/>
            <a:ext cx="1224134" cy="224013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785845" y="3209744"/>
            <a:ext cx="1818602" cy="1100272"/>
            <a:chOff x="2299398" y="1781114"/>
            <a:chExt cx="7688269" cy="110027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2299398" y="1781114"/>
              <a:ext cx="768826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Predicție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12"/>
            <p:cNvSpPr txBox="1"/>
            <p:nvPr/>
          </p:nvSpPr>
          <p:spPr bwMode="auto">
            <a:xfrm>
              <a:off x="2299398" y="2050389"/>
              <a:ext cx="7688269" cy="83099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o-MD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Predicție pentru cancer la sân bazată pe rezultatele încărcate de medic.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012159" y="3435880"/>
            <a:ext cx="648000" cy="648000"/>
            <a:chOff x="6012159" y="3435880"/>
            <a:chExt cx="648000" cy="648000"/>
          </a:xfrm>
        </p:grpSpPr>
        <p:sp>
          <p:nvSpPr>
            <p:cNvPr id="4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6012159" y="3435880"/>
              <a:ext cx="648000" cy="64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6065411" y="3490628"/>
              <a:ext cx="540000" cy="5400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69"/>
            <p:cNvSpPr/>
            <p:nvPr/>
          </p:nvSpPr>
          <p:spPr>
            <a:xfrm>
              <a:off x="6076993" y="3529048"/>
              <a:ext cx="527709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88031"/>
            <a:ext cx="6984776" cy="576064"/>
          </a:xfrm>
        </p:spPr>
        <p:txBody>
          <a:bodyPr/>
          <a:lstStyle/>
          <a:p>
            <a:r>
              <a:rPr lang="ro-MD" altLang="ko-KR" dirty="0" smtClean="0"/>
              <a:t>Distribuția pe clase</a:t>
            </a:r>
            <a:endParaRPr lang="ko-KR" altLang="en-US" dirty="0"/>
          </a:p>
        </p:txBody>
      </p:sp>
      <p:graphicFrame>
        <p:nvGraphicFramePr>
          <p:cNvPr id="4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912371"/>
              </p:ext>
            </p:extLst>
          </p:nvPr>
        </p:nvGraphicFramePr>
        <p:xfrm>
          <a:off x="3419871" y="2158642"/>
          <a:ext cx="5465146" cy="1477335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1487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2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ro-MD" altLang="ko-KR" sz="1400" b="1" spc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Test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ro-MD" altLang="ko-KR" sz="1400" b="1" spc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Antrenament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Noul</a:t>
                      </a:r>
                      <a:r>
                        <a:rPr lang="en-JM" altLang="ko-KR" sz="1400" b="1" spc="0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input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MD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N.I.D.B.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45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311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6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MD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N.I.D.M.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35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197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2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MD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Setul de date preluat de pe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:</a:t>
                      </a:r>
                      <a:r>
                        <a:rPr lang="ro-MD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https://www.kaggle.com/uciml/breast-cancer-wisconsin-data.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3478616866"/>
              </p:ext>
            </p:extLst>
          </p:nvPr>
        </p:nvGraphicFramePr>
        <p:xfrm>
          <a:off x="683568" y="1574075"/>
          <a:ext cx="2952328" cy="2958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31640" y="293179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MD" altLang="ko-KR" b="1" dirty="0" smtClean="0">
                <a:solidFill>
                  <a:schemeClr val="bg1"/>
                </a:solidFill>
                <a:cs typeface="Arial" pitchFamily="34" charset="0"/>
              </a:rPr>
              <a:t>61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1760" y="2427734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MD" altLang="ko-KR" b="1" dirty="0" smtClean="0">
                <a:solidFill>
                  <a:schemeClr val="bg1"/>
                </a:solidFill>
                <a:cs typeface="Arial" pitchFamily="34" charset="0"/>
              </a:rPr>
              <a:t>39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21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88031"/>
            <a:ext cx="6984776" cy="576064"/>
          </a:xfrm>
        </p:spPr>
        <p:txBody>
          <a:bodyPr/>
          <a:lstStyle/>
          <a:p>
            <a:r>
              <a:rPr lang="ro-MD" altLang="ko-KR" dirty="0" smtClean="0"/>
              <a:t>Distribuția pe valori</a:t>
            </a:r>
            <a:endParaRPr lang="ko-KR" altLang="en-US" dirty="0"/>
          </a:p>
        </p:txBody>
      </p:sp>
      <p:graphicFrame>
        <p:nvGraphicFramePr>
          <p:cNvPr id="4" name="Table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60283"/>
              </p:ext>
            </p:extLst>
          </p:nvPr>
        </p:nvGraphicFramePr>
        <p:xfrm>
          <a:off x="683568" y="1419622"/>
          <a:ext cx="7848872" cy="2858191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135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8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17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ko-KR" sz="1400" b="1" spc="0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Coloana</a:t>
                      </a:r>
                      <a:r>
                        <a:rPr lang="en-US" altLang="ko-KR" sz="1400" b="1" spc="0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1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ko-KR" sz="1400" b="1" spc="0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Coloana</a:t>
                      </a:r>
                      <a:r>
                        <a:rPr lang="en-US" altLang="ko-KR" sz="1400" b="1" spc="0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2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 err="1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Coloanele</a:t>
                      </a:r>
                      <a:r>
                        <a:rPr lang="en-JM" altLang="ko-KR" sz="1400" b="1" spc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3-32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Reprezentate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prin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Id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Diagnostic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MD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Mean,</a:t>
                      </a:r>
                      <a:r>
                        <a:rPr lang="ro-MD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Standard error, Worst (Largest)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801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Valorile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sunt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calculate </a:t>
                      </a:r>
                      <a:r>
                        <a:rPr lang="ro-MD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cu</a:t>
                      </a:r>
                      <a:r>
                        <a:rPr lang="ro-MD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ajutorul imaginii rezultate în urma unei puncții aspirative cu ac fin. Acestea descriu caracteristicile celulei prezente în imagine.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a) radius (mean of distances from center to points on the perimeter) b) texture (standard deviation of gray-scale values) c) perimeter d) area e) smoothness (local variation in radius lengths) f) compactness (perimeter^2 / area - 1.0) g) concavity (severity of concave portions of the contour) h) concave points (number of concave portions of the contour) </a:t>
                      </a:r>
                      <a:r>
                        <a:rPr lang="en-US" altLang="ko-KR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 symmetry j) fractal dimension ("coastline approximation" - 1)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03948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sz="1200" dirty="0" smtClean="0"/>
              <a:t>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40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B15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446</Words>
  <Application>Microsoft Office PowerPoint</Application>
  <PresentationFormat>On-screen Show (16:9)</PresentationFormat>
  <Paragraphs>119</Paragraphs>
  <Slides>20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Arial Black</vt:lpstr>
      <vt:lpstr>Arial Unicode MS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Iordache-Tiroiu Roland</cp:lastModifiedBy>
  <cp:revision>158</cp:revision>
  <dcterms:created xsi:type="dcterms:W3CDTF">2016-12-05T23:26:54Z</dcterms:created>
  <dcterms:modified xsi:type="dcterms:W3CDTF">2019-07-02T23:54:25Z</dcterms:modified>
</cp:coreProperties>
</file>